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8" r:id="rId4"/>
    <p:sldId id="261" r:id="rId5"/>
    <p:sldId id="263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A8AA"/>
    <a:srgbClr val="007879"/>
    <a:srgbClr val="00A779"/>
    <a:srgbClr val="78A9AA"/>
    <a:srgbClr val="407742"/>
    <a:srgbClr val="78A77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12C8C85-51F0-491E-9774-3900AFEF0FD7}" styleName="Light Style 2 –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5A111915-BE36-4E01-A7E5-04B1672EAD32}" styleName="Light Style 2 –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865"/>
    <p:restoredTop sz="91507"/>
  </p:normalViewPr>
  <p:slideViewPr>
    <p:cSldViewPr snapToGrid="0">
      <p:cViewPr varScale="1">
        <p:scale>
          <a:sx n="111" d="100"/>
          <a:sy n="111" d="100"/>
        </p:scale>
        <p:origin x="1000" y="2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A231C08-03AB-BE4E-918B-624D1D7823F5}" type="datetimeFigureOut">
              <a:rPr lang="en-US" smtClean="0"/>
              <a:t>8/27/25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D20A191-B76F-B447-9F34-6F837393D0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21859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D20A191-B76F-B447-9F34-6F837393D036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545736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D20A191-B76F-B447-9F34-6F837393D036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00406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5EB671-B619-ED7E-C4E7-86C347CE52D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1E71FA1-6BB4-ED15-2E83-9C83DC18F1B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FF75F2C-188A-7EF3-F1AA-71D871C810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9307B2-4923-8F43-99CB-D9FE5D263ECB}" type="datetimeFigureOut">
              <a:rPr lang="en-US" smtClean="0"/>
              <a:t>8/27/25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E008C32-E558-8B09-685A-ABC4D36898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D0C4EA-14FC-3D10-65F4-FBF6E95D28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D394A9-5193-4746-8CC3-CC96C8BDDD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96101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616C81-F43A-5787-D2C3-8E51F4A05A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B8C058A-EB26-9520-1A0E-1B478636697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DC6A988-D4B9-5AFC-7804-FEA69D4A7C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9307B2-4923-8F43-99CB-D9FE5D263ECB}" type="datetimeFigureOut">
              <a:rPr lang="en-US" smtClean="0"/>
              <a:t>8/27/25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E55094E-C50B-9463-5D2D-062E5BAA64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1C34FA-3FCE-F12C-0896-2B7FBD89F6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D394A9-5193-4746-8CC3-CC96C8BDDD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92651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95A15F2-805B-F1FD-C79D-AA02C962567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56F8942-26AA-018B-7287-4AF6D78E88E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02F774-0E3E-3A03-0A54-8D33B0B819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9307B2-4923-8F43-99CB-D9FE5D263ECB}" type="datetimeFigureOut">
              <a:rPr lang="en-US" smtClean="0"/>
              <a:t>8/27/25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7754E90-CC24-BB00-D31F-7831728166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D557D27-CA7B-DD13-339B-242CF3846E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D394A9-5193-4746-8CC3-CC96C8BDDD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70057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09EAD7-939E-478C-1186-256EEEB1DF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5CAE6A-D3DE-3D71-7431-C52F5DB4DF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57C96D-7BF1-2FDD-AD64-5A9A0559AB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9307B2-4923-8F43-99CB-D9FE5D263ECB}" type="datetimeFigureOut">
              <a:rPr lang="en-US" smtClean="0"/>
              <a:t>8/27/25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2DBD4DE-1032-AEA8-2A73-67CE21BC7A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9BAFA92-5678-0149-9ACF-C77CBF2B39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D394A9-5193-4746-8CC3-CC96C8BDDD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17614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B9F6F3-2769-3B12-7A65-30BF831407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5AF9968-A172-A8C8-6B95-CE0F1A66CFF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7FB1B6-351C-CECB-727D-787A74C0AF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9307B2-4923-8F43-99CB-D9FE5D263ECB}" type="datetimeFigureOut">
              <a:rPr lang="en-US" smtClean="0"/>
              <a:t>8/27/25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EE465EF-9DEA-FA65-DF42-D2B6B49CAB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ABE9D27-E262-4052-DCAD-BEE88AE5C2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D394A9-5193-4746-8CC3-CC96C8BDDD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8859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86F11C-FE02-53CF-4AEE-E09EB8AB25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591B84-EA89-1A54-32E0-CE9110B7758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A81E9B4-D1A0-EDCB-383E-09015294B4A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B759C41-A4AB-096D-CEDA-617A2B6837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9307B2-4923-8F43-99CB-D9FE5D263ECB}" type="datetimeFigureOut">
              <a:rPr lang="en-US" smtClean="0"/>
              <a:t>8/27/25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82550E8-453C-6BFB-C55F-E3187CE2A2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216AEE5-ADFA-64DD-E536-CA0E245C70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D394A9-5193-4746-8CC3-CC96C8BDDD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5846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725F7D-51DA-CCB3-C230-B71579815D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BE8A8BD-A761-023F-5BD8-5D0FDDC17F2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079CBA7-2ADA-9754-8051-5807A84BDA1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8029AAB-6F9C-1057-6919-F3A1713C24A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9EB8496-C2FD-954D-4787-CD277B4EFC8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31B600D-ECDF-B88C-D159-48C00BF1F3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9307B2-4923-8F43-99CB-D9FE5D263ECB}" type="datetimeFigureOut">
              <a:rPr lang="en-US" smtClean="0"/>
              <a:t>8/27/25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44AA0DB-6245-9784-77D6-A0B9535DC6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B8B9804-7F6F-CE00-12C5-571F48F304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D394A9-5193-4746-8CC3-CC96C8BDDD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68636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F3DFEE-249E-FC38-F489-B22241235F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41F21D5-DBF2-C034-F1ED-68B62133D3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9307B2-4923-8F43-99CB-D9FE5D263ECB}" type="datetimeFigureOut">
              <a:rPr lang="en-US" smtClean="0"/>
              <a:t>8/27/25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9A8F579-2B37-F389-FACD-72C79D91E4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CFDD2F9-FAED-43A7-910B-C65C19353E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D394A9-5193-4746-8CC3-CC96C8BDDD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121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CCFE5C7-EE0C-B479-04C8-A2CFBA8536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9307B2-4923-8F43-99CB-D9FE5D263ECB}" type="datetimeFigureOut">
              <a:rPr lang="en-US" smtClean="0"/>
              <a:t>8/27/25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9CD370D-C54B-15F8-8A94-F8AC5BA281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145A79E-89B8-7256-C2ED-C484AAC519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D394A9-5193-4746-8CC3-CC96C8BDDD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68985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81C93E-F5EB-3197-7334-3416281960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A2CDFF-82B8-DA64-DA01-5E3C0BBB2A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A834528-E0C6-B87F-A39F-F460DE2E418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6F5C4DE-08EE-63B8-FFC5-E2B55DEE25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9307B2-4923-8F43-99CB-D9FE5D263ECB}" type="datetimeFigureOut">
              <a:rPr lang="en-US" smtClean="0"/>
              <a:t>8/27/25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010D282-E505-A24D-951C-D0CFE91939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C457AE9-F41B-77E7-594E-9D7050C255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D394A9-5193-4746-8CC3-CC96C8BDDD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94789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8C7A6B-4BDB-39E0-BDFD-CD3ACBC2AB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5CDB1BF-570A-B4E8-CC3F-F9A21DCBF6E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F464B71-FC90-F6C7-0524-B3F7DC17B40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9D8B5B6-3F7C-1205-55F5-7F8A0820EC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9307B2-4923-8F43-99CB-D9FE5D263ECB}" type="datetimeFigureOut">
              <a:rPr lang="en-US" smtClean="0"/>
              <a:t>8/27/25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DFC5EB7-DD88-1A45-30BB-76EFFBB937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D6C3A58-AF17-317B-DA44-B57919E577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D394A9-5193-4746-8CC3-CC96C8BDDD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39026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13FF98A-A6CD-59B0-87A4-277D694C41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B39E8D2-E492-D38E-6886-94BD2BF3184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B904858-DA62-246E-1052-4E39860CD6C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9307B2-4923-8F43-99CB-D9FE5D263ECB}" type="datetimeFigureOut">
              <a:rPr lang="en-US" smtClean="0"/>
              <a:t>8/27/25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DD052AE-C312-6500-05E6-BD5E5371069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9028CD2-9D50-D7F6-5BBD-0DAEF1B8481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D394A9-5193-4746-8CC3-CC96C8BDDD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51165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C93D0E36-1E2C-719B-B4F0-A821BCED0F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01601" y="3223418"/>
            <a:ext cx="9187245" cy="2861697"/>
          </a:xfrm>
        </p:spPr>
        <p:txBody>
          <a:bodyPr>
            <a:normAutofit fontScale="90000"/>
          </a:bodyPr>
          <a:lstStyle/>
          <a:p>
            <a:pPr algn="ctr">
              <a:spcBef>
                <a:spcPts val="0"/>
              </a:spcBef>
            </a:pPr>
            <a:r>
              <a:rPr lang="en-US" sz="6000" b="1" dirty="0">
                <a:solidFill>
                  <a:srgbClr val="00A8AA"/>
                </a:solidFill>
              </a:rPr>
              <a:t>13</a:t>
            </a:r>
            <a:r>
              <a:rPr lang="en-US" sz="6000" b="1" baseline="30000" dirty="0">
                <a:solidFill>
                  <a:srgbClr val="00A8AA"/>
                </a:solidFill>
              </a:rPr>
              <a:t>th</a:t>
            </a:r>
            <a:r>
              <a:rPr lang="en-US" sz="6000" b="1" dirty="0">
                <a:solidFill>
                  <a:srgbClr val="00A8AA"/>
                </a:solidFill>
              </a:rPr>
              <a:t> Annual COVADIS Summit</a:t>
            </a:r>
            <a:br>
              <a:rPr lang="en-US" sz="4000" b="1" dirty="0">
                <a:solidFill>
                  <a:srgbClr val="00A779"/>
                </a:solidFill>
              </a:rPr>
            </a:br>
            <a:br>
              <a:rPr lang="en-US" sz="3600" b="1" dirty="0"/>
            </a:br>
            <a:r>
              <a:rPr lang="en-US" sz="3600" b="1" dirty="0"/>
              <a:t>Tuesday 2</a:t>
            </a:r>
            <a:r>
              <a:rPr lang="en-US" sz="3600" b="1" baseline="30000" dirty="0"/>
              <a:t>nd</a:t>
            </a:r>
            <a:r>
              <a:rPr lang="en-US" sz="3600" b="1" dirty="0"/>
              <a:t> September 2025</a:t>
            </a:r>
            <a:br>
              <a:rPr lang="en-US" sz="3600" b="1" dirty="0"/>
            </a:br>
            <a:br>
              <a:rPr lang="en-US" sz="1300" b="1" dirty="0"/>
            </a:br>
            <a:r>
              <a:rPr lang="en-AU" sz="3600" dirty="0" err="1"/>
              <a:t>Paseo</a:t>
            </a:r>
            <a:r>
              <a:rPr lang="en-AU" sz="3600" dirty="0"/>
              <a:t> Virgen del Puerto</a:t>
            </a:r>
            <a:r>
              <a:rPr lang="en-US" sz="3600" b="1" dirty="0"/>
              <a:t>, </a:t>
            </a:r>
            <a:r>
              <a:rPr lang="en-US" sz="3600" dirty="0"/>
              <a:t>Madrid</a:t>
            </a:r>
            <a:br>
              <a:rPr lang="en-US" sz="3600" b="1" dirty="0"/>
            </a:br>
            <a:br>
              <a:rPr lang="en-US" sz="2200" b="1" dirty="0"/>
            </a:br>
            <a:r>
              <a:rPr lang="en-US" sz="3600" b="1" i="1" dirty="0"/>
              <a:t>Live &amp; Virtual Summit</a:t>
            </a:r>
            <a:endParaRPr lang="en-US" b="1" i="1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DD51EA41-4ED2-CECF-F9DE-D57AF67B339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64081" y="487712"/>
            <a:ext cx="8662284" cy="21051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09487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FB095942-31E0-DE5D-388A-6A7D33F9385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8223" y="202586"/>
            <a:ext cx="4736196" cy="1200329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C96D12A7-F096-764B-2588-6B24CE06D697}"/>
              </a:ext>
            </a:extLst>
          </p:cNvPr>
          <p:cNvSpPr txBox="1"/>
          <p:nvPr/>
        </p:nvSpPr>
        <p:spPr>
          <a:xfrm>
            <a:off x="5395338" y="202586"/>
            <a:ext cx="6580904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4200" dirty="0"/>
              <a:t>13</a:t>
            </a:r>
            <a:r>
              <a:rPr lang="en-US" sz="4200" baseline="30000" dirty="0"/>
              <a:t>th</a:t>
            </a:r>
            <a:r>
              <a:rPr lang="en-US" sz="4200" dirty="0"/>
              <a:t> Annual COVADIS Summit</a:t>
            </a:r>
          </a:p>
          <a:p>
            <a:pPr algn="r"/>
            <a:r>
              <a:rPr lang="en-US" sz="2400" dirty="0"/>
              <a:t>Tuesday 2</a:t>
            </a:r>
            <a:r>
              <a:rPr lang="en-US" sz="2400" baseline="30000" dirty="0"/>
              <a:t>nd</a:t>
            </a:r>
            <a:r>
              <a:rPr lang="en-US" sz="2400" dirty="0"/>
              <a:t> September 2025</a:t>
            </a:r>
            <a:endParaRPr lang="en-US" sz="28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42D2CB2-9E41-BFC3-8015-4228DF89EB50}"/>
              </a:ext>
            </a:extLst>
          </p:cNvPr>
          <p:cNvSpPr txBox="1"/>
          <p:nvPr/>
        </p:nvSpPr>
        <p:spPr>
          <a:xfrm>
            <a:off x="9699171" y="6390306"/>
            <a:ext cx="249282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AU" dirty="0">
                <a:solidFill>
                  <a:srgbClr val="0563C2"/>
                </a:solidFill>
                <a:effectLst/>
                <a:latin typeface="Helvetica" pitchFamily="2" charset="0"/>
              </a:rPr>
              <a:t>https://</a:t>
            </a:r>
            <a:r>
              <a:rPr lang="en-AU" dirty="0" err="1">
                <a:solidFill>
                  <a:srgbClr val="0563C2"/>
                </a:solidFill>
                <a:effectLst/>
                <a:latin typeface="Helvetica" pitchFamily="2" charset="0"/>
              </a:rPr>
              <a:t>covadis.online</a:t>
            </a:r>
            <a:r>
              <a:rPr lang="en-AU" dirty="0">
                <a:solidFill>
                  <a:srgbClr val="0563C2"/>
                </a:solidFill>
                <a:effectLst/>
                <a:latin typeface="Helvetica" pitchFamily="2" charset="0"/>
              </a:rPr>
              <a:t>/</a:t>
            </a:r>
          </a:p>
        </p:txBody>
      </p:sp>
      <p:sp>
        <p:nvSpPr>
          <p:cNvPr id="7" name="Title 3">
            <a:extLst>
              <a:ext uri="{FF2B5EF4-FFF2-40B4-BE49-F238E27FC236}">
                <a16:creationId xmlns:a16="http://schemas.microsoft.com/office/drawing/2014/main" id="{8DDC97AC-8157-E525-7AAE-00300DAF0A45}"/>
              </a:ext>
            </a:extLst>
          </p:cNvPr>
          <p:cNvSpPr txBox="1">
            <a:spLocks/>
          </p:cNvSpPr>
          <p:nvPr/>
        </p:nvSpPr>
        <p:spPr>
          <a:xfrm>
            <a:off x="1800632" y="1502375"/>
            <a:ext cx="9187245" cy="2438253"/>
          </a:xfrm>
          <a:prstGeom prst="rect">
            <a:avLst/>
          </a:prstGeom>
        </p:spPr>
        <p:txBody>
          <a:bodyPr>
            <a:normAutofit fontScale="900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7300" b="1" dirty="0">
                <a:solidFill>
                  <a:srgbClr val="00A8AA"/>
                </a:solidFill>
                <a:latin typeface="+mn-lt"/>
              </a:rPr>
              <a:t>Welcome</a:t>
            </a:r>
          </a:p>
          <a:p>
            <a:pPr algn="ctr"/>
            <a:endParaRPr lang="en-US" sz="2100" dirty="0">
              <a:solidFill>
                <a:srgbClr val="007879"/>
              </a:solidFill>
              <a:latin typeface="+mn-lt"/>
            </a:endParaRPr>
          </a:p>
          <a:p>
            <a:pPr algn="ctr"/>
            <a:r>
              <a:rPr lang="en-US" sz="3600" dirty="0">
                <a:latin typeface="Calibri" panose="020F0502020204030204" pitchFamily="34" charset="0"/>
                <a:cs typeface="Calibri" panose="020F0502020204030204" pitchFamily="34" charset="0"/>
              </a:rPr>
              <a:t>Noel </a:t>
            </a:r>
            <a:r>
              <a:rPr lang="en-US" sz="3600" dirty="0" err="1">
                <a:latin typeface="Calibri" panose="020F0502020204030204" pitchFamily="34" charset="0"/>
                <a:cs typeface="Calibri" panose="020F0502020204030204" pitchFamily="34" charset="0"/>
              </a:rPr>
              <a:t>Bairey</a:t>
            </a:r>
            <a:r>
              <a:rPr lang="en-US" sz="3600" dirty="0">
                <a:latin typeface="Calibri" panose="020F0502020204030204" pitchFamily="34" charset="0"/>
                <a:cs typeface="Calibri" panose="020F0502020204030204" pitchFamily="34" charset="0"/>
              </a:rPr>
              <a:t> Merz</a:t>
            </a:r>
          </a:p>
          <a:p>
            <a:pPr algn="ctr"/>
            <a:endParaRPr lang="en-US" sz="1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en-US" sz="2700" dirty="0">
                <a:latin typeface="Calibri" panose="020F0502020204030204" pitchFamily="34" charset="0"/>
                <a:cs typeface="Calibri" panose="020F0502020204030204" pitchFamily="34" charset="0"/>
              </a:rPr>
              <a:t>COVADIS Co-chair</a:t>
            </a:r>
          </a:p>
          <a:p>
            <a:pPr algn="ctr"/>
            <a:r>
              <a:rPr lang="en-US" sz="2700" dirty="0">
                <a:latin typeface="Calibri" panose="020F0502020204030204" pitchFamily="34" charset="0"/>
                <a:cs typeface="Calibri" panose="020F0502020204030204" pitchFamily="34" charset="0"/>
              </a:rPr>
              <a:t>Cedar Sinai Medical Center, USA </a:t>
            </a:r>
            <a:endParaRPr lang="en-US" sz="1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A2231DD-8018-B8CD-CB16-0468E1E5D6CD}"/>
              </a:ext>
            </a:extLst>
          </p:cNvPr>
          <p:cNvSpPr txBox="1"/>
          <p:nvPr/>
        </p:nvSpPr>
        <p:spPr>
          <a:xfrm>
            <a:off x="1616225" y="3852593"/>
            <a:ext cx="8271752" cy="261610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>
                <a:solidFill>
                  <a:srgbClr val="00A8AA"/>
                </a:solidFill>
              </a:rPr>
              <a:t>Housekeeping</a:t>
            </a:r>
            <a:r>
              <a:rPr lang="en-US" sz="3200" dirty="0">
                <a:solidFill>
                  <a:srgbClr val="00A8AA"/>
                </a:solidFill>
              </a:rPr>
              <a:t>:</a:t>
            </a:r>
          </a:p>
          <a:p>
            <a:pPr marL="273050" indent="-273050">
              <a:buFont typeface="Arial" panose="020B0604020202020204" pitchFamily="34" charset="0"/>
              <a:buChar char="•"/>
            </a:pPr>
            <a:r>
              <a:rPr lang="en-US" sz="3200" dirty="0"/>
              <a:t>Amenities and Fire Exits</a:t>
            </a:r>
          </a:p>
          <a:p>
            <a:pPr marL="273050" indent="-273050">
              <a:buFont typeface="Arial" panose="020B0604020202020204" pitchFamily="34" charset="0"/>
              <a:buChar char="•"/>
            </a:pPr>
            <a:r>
              <a:rPr lang="en-US" sz="3200" dirty="0"/>
              <a:t>Sessions Recorded and available on website</a:t>
            </a:r>
          </a:p>
          <a:p>
            <a:pPr marL="273050" indent="-273050">
              <a:buFont typeface="Arial" panose="020B0604020202020204" pitchFamily="34" charset="0"/>
              <a:buChar char="•"/>
            </a:pPr>
            <a:r>
              <a:rPr lang="en-US" sz="3200" dirty="0"/>
              <a:t>Attendees recorded as Participants on website </a:t>
            </a:r>
          </a:p>
          <a:p>
            <a:pPr marL="273050" indent="-273050">
              <a:buFont typeface="Arial" panose="020B0604020202020204" pitchFamily="34" charset="0"/>
              <a:buChar char="•"/>
            </a:pPr>
            <a:r>
              <a:rPr lang="en-US" sz="3200" dirty="0"/>
              <a:t>Attendee Group Photo</a:t>
            </a:r>
          </a:p>
        </p:txBody>
      </p:sp>
    </p:spTree>
    <p:extLst>
      <p:ext uri="{BB962C8B-B14F-4D97-AF65-F5344CB8AC3E}">
        <p14:creationId xmlns:p14="http://schemas.microsoft.com/office/powerpoint/2010/main" val="36040958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FB095942-31E0-DE5D-388A-6A7D33F9385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8223" y="202586"/>
            <a:ext cx="4736196" cy="1200329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C96D12A7-F096-764B-2588-6B24CE06D697}"/>
              </a:ext>
            </a:extLst>
          </p:cNvPr>
          <p:cNvSpPr txBox="1"/>
          <p:nvPr/>
        </p:nvSpPr>
        <p:spPr>
          <a:xfrm>
            <a:off x="5395338" y="202586"/>
            <a:ext cx="6580904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4200" dirty="0"/>
              <a:t>13</a:t>
            </a:r>
            <a:r>
              <a:rPr lang="en-US" sz="4200" baseline="30000" dirty="0"/>
              <a:t>th</a:t>
            </a:r>
            <a:r>
              <a:rPr lang="en-US" sz="4200" dirty="0"/>
              <a:t> Annual COVADIS Summit</a:t>
            </a:r>
          </a:p>
          <a:p>
            <a:pPr algn="r"/>
            <a:r>
              <a:rPr lang="en-US" sz="2400" dirty="0"/>
              <a:t>Tuesday 2</a:t>
            </a:r>
            <a:r>
              <a:rPr lang="en-US" sz="2400" baseline="30000" dirty="0"/>
              <a:t>nd</a:t>
            </a:r>
            <a:r>
              <a:rPr lang="en-US" sz="2400" dirty="0"/>
              <a:t> September 2025</a:t>
            </a:r>
            <a:endParaRPr lang="en-US" sz="28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42D2CB2-9E41-BFC3-8015-4228DF89EB50}"/>
              </a:ext>
            </a:extLst>
          </p:cNvPr>
          <p:cNvSpPr txBox="1"/>
          <p:nvPr/>
        </p:nvSpPr>
        <p:spPr>
          <a:xfrm>
            <a:off x="9699171" y="6390306"/>
            <a:ext cx="249282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AU" dirty="0">
                <a:solidFill>
                  <a:srgbClr val="0563C2"/>
                </a:solidFill>
                <a:effectLst/>
                <a:latin typeface="Helvetica" pitchFamily="2" charset="0"/>
              </a:rPr>
              <a:t>https://</a:t>
            </a:r>
            <a:r>
              <a:rPr lang="en-AU" dirty="0" err="1">
                <a:solidFill>
                  <a:srgbClr val="0563C2"/>
                </a:solidFill>
                <a:effectLst/>
                <a:latin typeface="Helvetica" pitchFamily="2" charset="0"/>
              </a:rPr>
              <a:t>covadis.online</a:t>
            </a:r>
            <a:r>
              <a:rPr lang="en-AU" dirty="0">
                <a:solidFill>
                  <a:srgbClr val="0563C2"/>
                </a:solidFill>
                <a:effectLst/>
                <a:latin typeface="Helvetica" pitchFamily="2" charset="0"/>
              </a:rPr>
              <a:t>/</a:t>
            </a:r>
          </a:p>
        </p:txBody>
      </p:sp>
      <p:sp>
        <p:nvSpPr>
          <p:cNvPr id="2" name="Title 3">
            <a:extLst>
              <a:ext uri="{FF2B5EF4-FFF2-40B4-BE49-F238E27FC236}">
                <a16:creationId xmlns:a16="http://schemas.microsoft.com/office/drawing/2014/main" id="{8B5E4D26-4407-C1C3-7865-963925BBD5D1}"/>
              </a:ext>
            </a:extLst>
          </p:cNvPr>
          <p:cNvSpPr txBox="1">
            <a:spLocks/>
          </p:cNvSpPr>
          <p:nvPr/>
        </p:nvSpPr>
        <p:spPr>
          <a:xfrm>
            <a:off x="1758340" y="1321041"/>
            <a:ext cx="9187245" cy="2263407"/>
          </a:xfrm>
          <a:prstGeom prst="rect">
            <a:avLst/>
          </a:prstGeom>
        </p:spPr>
        <p:txBody>
          <a:bodyPr>
            <a:normAutofit fontScale="975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7300" b="1" dirty="0">
                <a:solidFill>
                  <a:srgbClr val="00A8AA"/>
                </a:solidFill>
                <a:latin typeface="+mn-lt"/>
              </a:rPr>
              <a:t>Summit Overview</a:t>
            </a:r>
          </a:p>
          <a:p>
            <a:pPr algn="ctr"/>
            <a:endParaRPr lang="en-US" sz="1200" dirty="0">
              <a:solidFill>
                <a:srgbClr val="007879"/>
              </a:solidFill>
              <a:latin typeface="+mn-lt"/>
            </a:endParaRPr>
          </a:p>
          <a:p>
            <a:pPr algn="ctr"/>
            <a:r>
              <a:rPr lang="en-US" sz="3300" dirty="0">
                <a:latin typeface="Calibri" panose="020F0502020204030204" pitchFamily="34" charset="0"/>
                <a:cs typeface="Calibri" panose="020F0502020204030204" pitchFamily="34" charset="0"/>
              </a:rPr>
              <a:t>John Beltrame</a:t>
            </a:r>
          </a:p>
          <a:p>
            <a:pPr algn="ctr"/>
            <a:endParaRPr lang="en-US" sz="13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en-US" sz="2500" dirty="0">
                <a:latin typeface="Calibri" panose="020F0502020204030204" pitchFamily="34" charset="0"/>
                <a:cs typeface="Calibri" panose="020F0502020204030204" pitchFamily="34" charset="0"/>
              </a:rPr>
              <a:t>COVADIS Co-chair</a:t>
            </a:r>
          </a:p>
          <a:p>
            <a:pPr algn="ctr"/>
            <a:r>
              <a:rPr lang="en-US" sz="2500" dirty="0">
                <a:latin typeface="Calibri" panose="020F0502020204030204" pitchFamily="34" charset="0"/>
                <a:cs typeface="Calibri" panose="020F0502020204030204" pitchFamily="34" charset="0"/>
              </a:rPr>
              <a:t>University of Adelaide, Australia </a:t>
            </a:r>
            <a:endParaRPr lang="en-US" sz="1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0E151C6-F088-2C28-1800-C8823A6C4377}"/>
              </a:ext>
            </a:extLst>
          </p:cNvPr>
          <p:cNvSpPr txBox="1"/>
          <p:nvPr/>
        </p:nvSpPr>
        <p:spPr>
          <a:xfrm>
            <a:off x="876249" y="3429000"/>
            <a:ext cx="10740441" cy="30469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360000">
              <a:lnSpc>
                <a:spcPct val="150000"/>
              </a:lnSpc>
            </a:pPr>
            <a:r>
              <a:rPr lang="en-US" sz="3200" b="1" dirty="0">
                <a:solidFill>
                  <a:srgbClr val="00A8AA"/>
                </a:solidFill>
              </a:rPr>
              <a:t>1. National Network Updates		</a:t>
            </a:r>
            <a:r>
              <a:rPr lang="en-US" sz="2400" b="1" dirty="0">
                <a:solidFill>
                  <a:srgbClr val="007879"/>
                </a:solidFill>
              </a:rPr>
              <a:t>							</a:t>
            </a:r>
            <a:r>
              <a:rPr lang="en-US" dirty="0"/>
              <a:t>			08:30 - 10:30</a:t>
            </a:r>
          </a:p>
          <a:p>
            <a:pPr defTabSz="360000"/>
            <a:r>
              <a:rPr lang="en-US" dirty="0"/>
              <a:t>																									Morning Coffee</a:t>
            </a:r>
          </a:p>
          <a:p>
            <a:pPr defTabSz="360000">
              <a:lnSpc>
                <a:spcPct val="150000"/>
              </a:lnSpc>
            </a:pPr>
            <a:r>
              <a:rPr lang="en-US" sz="3200" b="1" dirty="0">
                <a:solidFill>
                  <a:srgbClr val="00A8AA"/>
                </a:solidFill>
              </a:rPr>
              <a:t>2. Clinical Trials in ANOCA/INOCA</a:t>
            </a:r>
            <a:r>
              <a:rPr lang="en-US" sz="2400" dirty="0">
                <a:solidFill>
                  <a:srgbClr val="00A8AA"/>
                </a:solidFill>
              </a:rPr>
              <a:t>	</a:t>
            </a:r>
            <a:r>
              <a:rPr lang="en-US" dirty="0">
                <a:solidFill>
                  <a:srgbClr val="00A8AA"/>
                </a:solidFill>
              </a:rPr>
              <a:t>	</a:t>
            </a:r>
            <a:r>
              <a:rPr lang="en-US" dirty="0"/>
              <a:t>								11:10 - 	12:38</a:t>
            </a:r>
          </a:p>
          <a:p>
            <a:pPr defTabSz="360000"/>
            <a:r>
              <a:rPr lang="en-US" sz="1600" dirty="0"/>
              <a:t>																								</a:t>
            </a:r>
            <a:r>
              <a:rPr lang="en-US" dirty="0"/>
              <a:t>	Lunch	</a:t>
            </a:r>
          </a:p>
          <a:p>
            <a:pPr defTabSz="360000">
              <a:lnSpc>
                <a:spcPct val="150000"/>
              </a:lnSpc>
            </a:pPr>
            <a:r>
              <a:rPr lang="en-US" sz="3200" b="1" dirty="0">
                <a:solidFill>
                  <a:srgbClr val="00A8AA"/>
                </a:solidFill>
              </a:rPr>
              <a:t>3. Mechanisms in Coronary Vasomotor Dysfunction</a:t>
            </a:r>
            <a:r>
              <a:rPr lang="en-US" sz="2400" dirty="0">
                <a:solidFill>
                  <a:srgbClr val="00A8AA"/>
                </a:solidFill>
              </a:rPr>
              <a:t>	</a:t>
            </a:r>
            <a:r>
              <a:rPr lang="en-US" sz="2000" dirty="0">
                <a:solidFill>
                  <a:srgbClr val="00A8AA"/>
                </a:solidFill>
              </a:rPr>
              <a:t>	</a:t>
            </a:r>
            <a:r>
              <a:rPr lang="en-US" dirty="0"/>
              <a:t>13:45 - 15:00</a:t>
            </a:r>
          </a:p>
          <a:p>
            <a:pPr defTabSz="360000"/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31162993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FB095942-31E0-DE5D-388A-6A7D33F9385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8223" y="202586"/>
            <a:ext cx="4736196" cy="1200329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C96D12A7-F096-764B-2588-6B24CE06D697}"/>
              </a:ext>
            </a:extLst>
          </p:cNvPr>
          <p:cNvSpPr txBox="1"/>
          <p:nvPr/>
        </p:nvSpPr>
        <p:spPr>
          <a:xfrm>
            <a:off x="5395338" y="202586"/>
            <a:ext cx="6580904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4200" dirty="0"/>
              <a:t>13</a:t>
            </a:r>
            <a:r>
              <a:rPr lang="en-US" sz="4200" baseline="30000" dirty="0"/>
              <a:t>th</a:t>
            </a:r>
            <a:r>
              <a:rPr lang="en-US" sz="4200" dirty="0"/>
              <a:t> Annual COVADIS Summit</a:t>
            </a:r>
          </a:p>
          <a:p>
            <a:pPr algn="r"/>
            <a:r>
              <a:rPr lang="en-US" sz="2400" dirty="0"/>
              <a:t>Tuesday 2</a:t>
            </a:r>
            <a:r>
              <a:rPr lang="en-US" sz="2400" baseline="30000" dirty="0"/>
              <a:t>nd</a:t>
            </a:r>
            <a:r>
              <a:rPr lang="en-US" sz="2400" dirty="0"/>
              <a:t> September 2025</a:t>
            </a:r>
            <a:endParaRPr lang="en-US" sz="28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42D2CB2-9E41-BFC3-8015-4228DF89EB50}"/>
              </a:ext>
            </a:extLst>
          </p:cNvPr>
          <p:cNvSpPr txBox="1"/>
          <p:nvPr/>
        </p:nvSpPr>
        <p:spPr>
          <a:xfrm>
            <a:off x="9483413" y="6457487"/>
            <a:ext cx="249282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AU" dirty="0">
                <a:solidFill>
                  <a:srgbClr val="0563C2"/>
                </a:solidFill>
                <a:effectLst/>
                <a:latin typeface="Helvetica" pitchFamily="2" charset="0"/>
              </a:rPr>
              <a:t>https://</a:t>
            </a:r>
            <a:r>
              <a:rPr lang="en-AU" dirty="0" err="1">
                <a:solidFill>
                  <a:srgbClr val="0563C2"/>
                </a:solidFill>
                <a:effectLst/>
                <a:latin typeface="Helvetica" pitchFamily="2" charset="0"/>
              </a:rPr>
              <a:t>covadis.online</a:t>
            </a:r>
            <a:r>
              <a:rPr lang="en-AU" dirty="0">
                <a:solidFill>
                  <a:srgbClr val="0563C2"/>
                </a:solidFill>
                <a:effectLst/>
                <a:latin typeface="Helvetica" pitchFamily="2" charset="0"/>
              </a:rPr>
              <a:t>/</a:t>
            </a: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C80E39D4-D76E-D2DD-DC21-614151CE10F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10001117"/>
              </p:ext>
            </p:extLst>
          </p:nvPr>
        </p:nvGraphicFramePr>
        <p:xfrm>
          <a:off x="721180" y="1402916"/>
          <a:ext cx="11021568" cy="495158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41402">
                  <a:extLst>
                    <a:ext uri="{9D8B030D-6E8A-4147-A177-3AD203B41FA5}">
                      <a16:colId xmlns:a16="http://schemas.microsoft.com/office/drawing/2014/main" val="397364744"/>
                    </a:ext>
                  </a:extLst>
                </a:gridCol>
                <a:gridCol w="7388198">
                  <a:extLst>
                    <a:ext uri="{9D8B030D-6E8A-4147-A177-3AD203B41FA5}">
                      <a16:colId xmlns:a16="http://schemas.microsoft.com/office/drawing/2014/main" val="1665554594"/>
                    </a:ext>
                  </a:extLst>
                </a:gridCol>
                <a:gridCol w="2791968">
                  <a:extLst>
                    <a:ext uri="{9D8B030D-6E8A-4147-A177-3AD203B41FA5}">
                      <a16:colId xmlns:a16="http://schemas.microsoft.com/office/drawing/2014/main" val="3808776059"/>
                    </a:ext>
                  </a:extLst>
                </a:gridCol>
              </a:tblGrid>
              <a:tr h="501417">
                <a:tc gridSpan="3">
                  <a:txBody>
                    <a:bodyPr/>
                    <a:lstStyle/>
                    <a:p>
                      <a:r>
                        <a:rPr lang="en-US" sz="2000" b="1" dirty="0">
                          <a:solidFill>
                            <a:schemeClr val="bg1"/>
                          </a:solidFill>
                        </a:rPr>
                        <a:t>1. National Network Updates                                                                                     </a:t>
                      </a:r>
                      <a:r>
                        <a:rPr lang="en-US" dirty="0">
                          <a:solidFill>
                            <a:schemeClr val="bg1"/>
                          </a:solidFill>
                        </a:rPr>
                        <a:t>Janet Wei </a:t>
                      </a:r>
                      <a:r>
                        <a:rPr lang="en-US" sz="1600" dirty="0">
                          <a:solidFill>
                            <a:schemeClr val="bg1"/>
                          </a:solidFill>
                        </a:rPr>
                        <a:t>(USA)</a:t>
                      </a:r>
                      <a:r>
                        <a:rPr lang="en-US" dirty="0">
                          <a:solidFill>
                            <a:schemeClr val="bg1"/>
                          </a:solidFill>
                        </a:rPr>
                        <a:t>, Chris Zeitz </a:t>
                      </a:r>
                      <a:r>
                        <a:rPr lang="en-US" sz="1600" dirty="0">
                          <a:solidFill>
                            <a:schemeClr val="bg1"/>
                          </a:solidFill>
                        </a:rPr>
                        <a:t>(AU)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00A8A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637723"/>
                  </a:ext>
                </a:extLst>
              </a:tr>
              <a:tr h="42617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"/>
                        </a:spcBef>
                        <a:buNone/>
                      </a:pPr>
                      <a:r>
                        <a:rPr lang="en-AU" sz="16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0830</a:t>
                      </a:r>
                    </a:p>
                  </a:txBody>
                  <a:tcPr marL="68580" marR="68580" marT="0" marB="0" anchor="ctr"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66700" marR="0" lvl="0" indent="-17780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Symbol" pitchFamily="2" charset="2"/>
                        <a:buChar char=""/>
                        <a:tabLst/>
                        <a:defRPr/>
                      </a:pPr>
                      <a:r>
                        <a:rPr lang="en-GB" sz="1800" b="1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Microvascular Network</a:t>
                      </a:r>
                      <a:endParaRPr lang="en-AU" sz="18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Nathaniel Smilowitz (USA)</a:t>
                      </a:r>
                      <a:endParaRPr lang="en-AU" sz="18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33612502"/>
                  </a:ext>
                </a:extLst>
              </a:tr>
              <a:tr h="42617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"/>
                        </a:spcBef>
                        <a:buNone/>
                      </a:pPr>
                      <a:r>
                        <a:rPr lang="en-AU" sz="16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0837</a:t>
                      </a:r>
                    </a:p>
                  </a:txBody>
                  <a:tcPr marL="68580" marR="68580" marT="0" marB="0" anchor="ctr"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66700" marR="0" lvl="0" indent="-17780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Symbol" pitchFamily="2" charset="2"/>
                        <a:buChar char=""/>
                        <a:tabLst/>
                        <a:defRPr/>
                      </a:pPr>
                      <a:r>
                        <a:rPr lang="en-GB" sz="1800" b="1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UK Microvascular Dysfunction Working Group</a:t>
                      </a:r>
                      <a:endParaRPr lang="en-AU" sz="18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Colin Berry (UK)</a:t>
                      </a:r>
                      <a:endParaRPr lang="en-AU" sz="18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52019684"/>
                  </a:ext>
                </a:extLst>
              </a:tr>
              <a:tr h="42617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"/>
                        </a:spcBef>
                        <a:buNone/>
                      </a:pPr>
                      <a:r>
                        <a:rPr lang="en-AU" sz="16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0844</a:t>
                      </a:r>
                    </a:p>
                  </a:txBody>
                  <a:tcPr marL="68580" marR="68580" marT="0" marB="0" anchor="ctr"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66700" marR="0" lvl="0" indent="-17780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Symbol" pitchFamily="2" charset="2"/>
                        <a:buChar char=""/>
                        <a:tabLst/>
                        <a:defRPr/>
                      </a:pPr>
                      <a:r>
                        <a:rPr lang="en-GB" sz="1800" b="1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Spanish Registry</a:t>
                      </a:r>
                      <a:endParaRPr lang="en-AU" sz="18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Eva </a:t>
                      </a:r>
                      <a:r>
                        <a:rPr lang="en-GB" sz="1800" kern="10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Rumiz</a:t>
                      </a:r>
                      <a:r>
                        <a:rPr lang="en-GB" sz="1800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(ES)</a:t>
                      </a:r>
                      <a:endParaRPr lang="en-AU" sz="18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94589285"/>
                  </a:ext>
                </a:extLst>
              </a:tr>
              <a:tr h="42617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"/>
                        </a:spcBef>
                        <a:buNone/>
                      </a:pPr>
                      <a:r>
                        <a:rPr lang="en-AU" sz="16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0851</a:t>
                      </a:r>
                    </a:p>
                  </a:txBody>
                  <a:tcPr marL="68580" marR="68580" marT="0" marB="0" anchor="ctr"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66700" marR="0" lvl="0" indent="-17780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Symbol" pitchFamily="2" charset="2"/>
                        <a:buChar char=""/>
                        <a:tabLst/>
                        <a:defRPr/>
                      </a:pPr>
                      <a:r>
                        <a:rPr lang="en-GB" sz="1800" b="1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NetherLands</a:t>
                      </a:r>
                      <a:r>
                        <a:rPr lang="en-GB" sz="1800" b="1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Coronary vasomotor Function Testing (NL-CFT) Registry</a:t>
                      </a:r>
                      <a:endParaRPr lang="en-AU" sz="18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Peter Damman (NL)</a:t>
                      </a:r>
                      <a:endParaRPr lang="en-AU" sz="18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28258548"/>
                  </a:ext>
                </a:extLst>
              </a:tr>
              <a:tr h="38052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"/>
                        </a:spcBef>
                        <a:buNone/>
                      </a:pPr>
                      <a:r>
                        <a:rPr lang="en-AU" sz="16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0858</a:t>
                      </a:r>
                    </a:p>
                  </a:txBody>
                  <a:tcPr marL="68580" marR="68580" marT="0" marB="0" anchor="ctr"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66700" marR="0" lvl="0" indent="-17780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Symbol" pitchFamily="2" charset="2"/>
                        <a:buChar char=""/>
                        <a:tabLst/>
                        <a:defRPr/>
                      </a:pPr>
                      <a:r>
                        <a:rPr lang="en-GB" sz="1800" b="1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CMD Registries in Japan (J-CMD) and Worldwide (Inter-CMD)</a:t>
                      </a:r>
                      <a:endParaRPr lang="en-AU" sz="18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Hiroaki Shimokawa (JP)</a:t>
                      </a:r>
                      <a:endParaRPr lang="en-AU" sz="18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11889080"/>
                  </a:ext>
                </a:extLst>
              </a:tr>
              <a:tr h="34570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"/>
                        </a:spcBef>
                        <a:buNone/>
                      </a:pPr>
                      <a:r>
                        <a:rPr lang="en-AU" sz="16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0905</a:t>
                      </a:r>
                    </a:p>
                  </a:txBody>
                  <a:tcPr marL="68580" marR="68580" marT="0" marB="0" anchor="ctr"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66700" marR="0" lvl="0" indent="-17780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Symbol" pitchFamily="2" charset="2"/>
                        <a:buChar char=""/>
                        <a:tabLst/>
                        <a:defRPr/>
                      </a:pPr>
                      <a:r>
                        <a:rPr lang="en-GB" sz="1800" b="1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Italian Registry</a:t>
                      </a:r>
                      <a:endParaRPr lang="en-AU" sz="18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Antonello Leone (IT)</a:t>
                      </a:r>
                      <a:endParaRPr lang="en-AU" sz="18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19502646"/>
                  </a:ext>
                </a:extLst>
              </a:tr>
              <a:tr h="37240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"/>
                        </a:spcBef>
                        <a:buNone/>
                      </a:pPr>
                      <a:r>
                        <a:rPr lang="en-AU" sz="16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0912</a:t>
                      </a:r>
                    </a:p>
                  </a:txBody>
                  <a:tcPr marL="68580" marR="68580" marT="0" marB="0" anchor="ctr"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66700" marR="0" lvl="0" indent="-17780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Symbol" pitchFamily="2" charset="2"/>
                        <a:buChar char=""/>
                        <a:tabLst/>
                        <a:defRPr/>
                      </a:pPr>
                      <a:r>
                        <a:rPr lang="en-GB" sz="1800" b="1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CSANZ Coronary Vasomotor Dysfunction Working Group</a:t>
                      </a:r>
                      <a:endParaRPr lang="en-AU" sz="18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Chris Zeitz (AU)</a:t>
                      </a:r>
                      <a:endParaRPr lang="en-AU" sz="18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42008695"/>
                  </a:ext>
                </a:extLst>
              </a:tr>
              <a:tr h="34983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"/>
                        </a:spcBef>
                        <a:buNone/>
                      </a:pPr>
                      <a:r>
                        <a:rPr lang="en-AU" sz="16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0919</a:t>
                      </a:r>
                    </a:p>
                  </a:txBody>
                  <a:tcPr marL="68580" marR="68580" marT="0" marB="0" anchor="ctr"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66700" marR="0" lvl="0" indent="-17780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Symbol" pitchFamily="2" charset="2"/>
                        <a:buChar char=""/>
                        <a:tabLst/>
                        <a:defRPr/>
                      </a:pPr>
                      <a:r>
                        <a:rPr lang="en-GB" sz="1800" b="1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Canadian INOCA Physiology Working Group</a:t>
                      </a:r>
                      <a:endParaRPr lang="en-AU" sz="18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Erick </a:t>
                      </a:r>
                      <a:r>
                        <a:rPr lang="en-GB" sz="1800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Schampaert</a:t>
                      </a:r>
                      <a:r>
                        <a:rPr lang="en-GB" sz="18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(CA)</a:t>
                      </a:r>
                      <a:endParaRPr lang="en-AU" sz="18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100436"/>
                  </a:ext>
                </a:extLst>
              </a:tr>
              <a:tr h="42749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"/>
                        </a:spcBef>
                        <a:buNone/>
                      </a:pPr>
                      <a:r>
                        <a:rPr lang="en-AU" sz="16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0926</a:t>
                      </a:r>
                    </a:p>
                  </a:txBody>
                  <a:tcPr marL="68580" marR="68580" marT="0" marB="0" anchor="ctr"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266700" marR="0" lvl="0" indent="-17780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Symbol" pitchFamily="2" charset="2"/>
                        <a:buChar char=""/>
                        <a:tabLst/>
                        <a:defRPr/>
                      </a:pPr>
                      <a:r>
                        <a:rPr lang="en-GB" sz="1800" b="1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Czech Registry (</a:t>
                      </a:r>
                      <a:r>
                        <a:rPr lang="en-GB" sz="1800" b="1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CoroPhys</a:t>
                      </a:r>
                      <a:r>
                        <a:rPr lang="en-GB" sz="1800" b="1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-CZECH)</a:t>
                      </a:r>
                      <a:endParaRPr lang="en-AU" sz="18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Petr Kala (CZ)</a:t>
                      </a:r>
                      <a:endParaRPr lang="en-AU" sz="18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553719885"/>
                  </a:ext>
                </a:extLst>
              </a:tr>
              <a:tr h="400231">
                <a:tc>
                  <a:txBody>
                    <a:bodyPr/>
                    <a:lstStyle/>
                    <a:p>
                      <a:r>
                        <a:rPr lang="en-US" dirty="0"/>
                        <a:t>0934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1" dirty="0"/>
                        <a:t>How can the National Networks and COVADIS collaborate?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Panel Discussion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39651502"/>
                  </a:ext>
                </a:extLst>
              </a:tr>
              <a:tr h="469273"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bg1"/>
                          </a:solidFill>
                        </a:rPr>
                        <a:t>1030</a:t>
                      </a:r>
                    </a:p>
                  </a:txBody>
                  <a:tcP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chemeClr val="bg1"/>
                          </a:solidFill>
                        </a:rPr>
                        <a:t>Coffee Break</a:t>
                      </a:r>
                    </a:p>
                  </a:txBody>
                  <a:tcP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2773956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698345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FB095942-31E0-DE5D-388A-6A7D33F9385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8223" y="202586"/>
            <a:ext cx="4736196" cy="1200329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C96D12A7-F096-764B-2588-6B24CE06D697}"/>
              </a:ext>
            </a:extLst>
          </p:cNvPr>
          <p:cNvSpPr txBox="1"/>
          <p:nvPr/>
        </p:nvSpPr>
        <p:spPr>
          <a:xfrm>
            <a:off x="5395338" y="202586"/>
            <a:ext cx="6580904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4200" dirty="0"/>
              <a:t>13</a:t>
            </a:r>
            <a:r>
              <a:rPr lang="en-US" sz="4200" baseline="30000" dirty="0"/>
              <a:t>th</a:t>
            </a:r>
            <a:r>
              <a:rPr lang="en-US" sz="4200" dirty="0"/>
              <a:t> Annual COVADIS Summit</a:t>
            </a:r>
          </a:p>
          <a:p>
            <a:pPr algn="r"/>
            <a:r>
              <a:rPr lang="en-US" sz="2400" dirty="0"/>
              <a:t>Tuesday 2</a:t>
            </a:r>
            <a:r>
              <a:rPr lang="en-US" sz="2400" baseline="30000" dirty="0"/>
              <a:t>nd</a:t>
            </a:r>
            <a:r>
              <a:rPr lang="en-US" sz="2400" dirty="0"/>
              <a:t> September 2025</a:t>
            </a:r>
            <a:endParaRPr lang="en-US" sz="28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42D2CB2-9E41-BFC3-8015-4228DF89EB50}"/>
              </a:ext>
            </a:extLst>
          </p:cNvPr>
          <p:cNvSpPr txBox="1"/>
          <p:nvPr/>
        </p:nvSpPr>
        <p:spPr>
          <a:xfrm>
            <a:off x="9483413" y="6457487"/>
            <a:ext cx="249282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AU" dirty="0">
                <a:solidFill>
                  <a:srgbClr val="0563C2"/>
                </a:solidFill>
                <a:effectLst/>
                <a:latin typeface="Helvetica" pitchFamily="2" charset="0"/>
              </a:rPr>
              <a:t>https://</a:t>
            </a:r>
            <a:r>
              <a:rPr lang="en-AU" dirty="0" err="1">
                <a:solidFill>
                  <a:srgbClr val="0563C2"/>
                </a:solidFill>
                <a:effectLst/>
                <a:latin typeface="Helvetica" pitchFamily="2" charset="0"/>
              </a:rPr>
              <a:t>covadis.online</a:t>
            </a:r>
            <a:r>
              <a:rPr lang="en-AU" dirty="0">
                <a:solidFill>
                  <a:srgbClr val="0563C2"/>
                </a:solidFill>
                <a:effectLst/>
                <a:latin typeface="Helvetica" pitchFamily="2" charset="0"/>
              </a:rPr>
              <a:t>/</a:t>
            </a: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C80E39D4-D76E-D2DD-DC21-614151CE10F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54657870"/>
              </p:ext>
            </p:extLst>
          </p:nvPr>
        </p:nvGraphicFramePr>
        <p:xfrm>
          <a:off x="700963" y="1539359"/>
          <a:ext cx="11021568" cy="481513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61619">
                  <a:extLst>
                    <a:ext uri="{9D8B030D-6E8A-4147-A177-3AD203B41FA5}">
                      <a16:colId xmlns:a16="http://schemas.microsoft.com/office/drawing/2014/main" val="397364744"/>
                    </a:ext>
                  </a:extLst>
                </a:gridCol>
                <a:gridCol w="7627717">
                  <a:extLst>
                    <a:ext uri="{9D8B030D-6E8A-4147-A177-3AD203B41FA5}">
                      <a16:colId xmlns:a16="http://schemas.microsoft.com/office/drawing/2014/main" val="2780514408"/>
                    </a:ext>
                  </a:extLst>
                </a:gridCol>
                <a:gridCol w="2532232">
                  <a:extLst>
                    <a:ext uri="{9D8B030D-6E8A-4147-A177-3AD203B41FA5}">
                      <a16:colId xmlns:a16="http://schemas.microsoft.com/office/drawing/2014/main" val="2239394468"/>
                    </a:ext>
                  </a:extLst>
                </a:gridCol>
              </a:tblGrid>
              <a:tr h="453600">
                <a:tc gridSpan="3">
                  <a:txBody>
                    <a:bodyPr/>
                    <a:lstStyle/>
                    <a:p>
                      <a:r>
                        <a:rPr lang="en-US" sz="2000" b="1" dirty="0">
                          <a:solidFill>
                            <a:schemeClr val="bg1"/>
                          </a:solidFill>
                        </a:rPr>
                        <a:t>2. Clinical Trials in ANOCA / INOCA </a:t>
                      </a:r>
                      <a:r>
                        <a:rPr lang="en-US" sz="1800" b="1" dirty="0">
                          <a:solidFill>
                            <a:schemeClr val="bg1"/>
                          </a:solidFill>
                        </a:rPr>
                        <a:t>                                                                  </a:t>
                      </a:r>
                      <a:r>
                        <a:rPr lang="en-US" sz="1800" dirty="0">
                          <a:solidFill>
                            <a:schemeClr val="bg1"/>
                          </a:solidFill>
                        </a:rPr>
                        <a:t>Vijay </a:t>
                      </a:r>
                      <a:r>
                        <a:rPr lang="en-US" sz="1800" dirty="0" err="1">
                          <a:solidFill>
                            <a:schemeClr val="bg1"/>
                          </a:solidFill>
                        </a:rPr>
                        <a:t>Kunadian</a:t>
                      </a:r>
                      <a:r>
                        <a:rPr lang="en-US" sz="1800" dirty="0">
                          <a:solidFill>
                            <a:schemeClr val="bg1"/>
                          </a:solidFill>
                        </a:rPr>
                        <a:t> (UK), Javier </a:t>
                      </a:r>
                      <a:r>
                        <a:rPr lang="en-US" sz="1800" dirty="0" err="1">
                          <a:solidFill>
                            <a:schemeClr val="bg1"/>
                          </a:solidFill>
                        </a:rPr>
                        <a:t>Escaned</a:t>
                      </a:r>
                      <a:r>
                        <a:rPr lang="en-US" sz="1800" dirty="0">
                          <a:solidFill>
                            <a:schemeClr val="bg1"/>
                          </a:solidFill>
                        </a:rPr>
                        <a:t> (ES)</a:t>
                      </a:r>
                    </a:p>
                  </a:txBody>
                  <a:tcPr>
                    <a:solidFill>
                      <a:srgbClr val="00A8A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637723"/>
                  </a:ext>
                </a:extLst>
              </a:tr>
              <a:tr h="424523">
                <a:tc>
                  <a:txBody>
                    <a:bodyPr/>
                    <a:lstStyle/>
                    <a:p>
                      <a:r>
                        <a:rPr lang="en-US" dirty="0"/>
                        <a:t>1110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000" b="1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WARRIOR Trial – what next?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/>
                        <a:t>John Beltrame </a:t>
                      </a:r>
                      <a:r>
                        <a:rPr lang="en-US" sz="1600" dirty="0"/>
                        <a:t>(AU)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16986154"/>
                  </a:ext>
                </a:extLst>
              </a:tr>
              <a:tr h="453600">
                <a:tc>
                  <a:txBody>
                    <a:bodyPr/>
                    <a:lstStyle/>
                    <a:p>
                      <a:r>
                        <a:rPr lang="en-US" dirty="0"/>
                        <a:t>1132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1"/>
                        <a:t>SNAPE Study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/>
                        <a:t>Tomaso Gori </a:t>
                      </a:r>
                      <a:r>
                        <a:rPr lang="en-US" sz="1600"/>
                        <a:t>(DE)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13835503"/>
                  </a:ext>
                </a:extLst>
              </a:tr>
              <a:tr h="453600">
                <a:tc>
                  <a:txBody>
                    <a:bodyPr/>
                    <a:lstStyle/>
                    <a:p>
                      <a:r>
                        <a:rPr lang="en-US" dirty="0"/>
                        <a:t>1154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1" dirty="0"/>
                        <a:t>ILIAS Registry Trial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/>
                        <a:t>Tim van de Hoef </a:t>
                      </a:r>
                      <a:r>
                        <a:rPr lang="en-US" sz="1600"/>
                        <a:t>(NL)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39651502"/>
                  </a:ext>
                </a:extLst>
              </a:tr>
              <a:tr h="453600">
                <a:tc>
                  <a:txBody>
                    <a:bodyPr/>
                    <a:lstStyle/>
                    <a:p>
                      <a:r>
                        <a:rPr lang="en-US" dirty="0"/>
                        <a:t>1226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1" dirty="0"/>
                        <a:t>The ORBITA Trial – did coronary vasomotor dysfunction contribute?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/>
                        <a:t>Shayna Chotai </a:t>
                      </a:r>
                      <a:r>
                        <a:rPr lang="en-US" sz="1600"/>
                        <a:t>(UK)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1353601"/>
                  </a:ext>
                </a:extLst>
              </a:tr>
              <a:tr h="424523"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bg1"/>
                          </a:solidFill>
                        </a:rPr>
                        <a:t>1238</a:t>
                      </a:r>
                    </a:p>
                  </a:txBody>
                  <a:tcP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chemeClr val="bg1"/>
                          </a:solidFill>
                        </a:rPr>
                        <a:t>Lunch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27739564"/>
                  </a:ext>
                </a:extLst>
              </a:tr>
              <a:tr h="453600">
                <a:tc gridSpan="3">
                  <a:txBody>
                    <a:bodyPr/>
                    <a:lstStyle/>
                    <a:p>
                      <a:r>
                        <a:rPr lang="en-US" sz="2000" b="1" dirty="0">
                          <a:solidFill>
                            <a:schemeClr val="bg1"/>
                          </a:solidFill>
                        </a:rPr>
                        <a:t>3. Coronary Vasomotor Dysfunction Endotypes                                         </a:t>
                      </a:r>
                      <a:r>
                        <a:rPr lang="en-US" dirty="0">
                          <a:solidFill>
                            <a:schemeClr val="bg1"/>
                          </a:solidFill>
                        </a:rPr>
                        <a:t>Joanna McChord </a:t>
                      </a:r>
                      <a:r>
                        <a:rPr lang="en-US" sz="1600" dirty="0">
                          <a:solidFill>
                            <a:schemeClr val="bg1"/>
                          </a:solidFill>
                        </a:rPr>
                        <a:t>(DE)</a:t>
                      </a:r>
                      <a:r>
                        <a:rPr lang="en-US" dirty="0">
                          <a:solidFill>
                            <a:schemeClr val="bg1"/>
                          </a:solidFill>
                        </a:rPr>
                        <a:t>, Colin Berry (UK)</a:t>
                      </a:r>
                    </a:p>
                  </a:txBody>
                  <a:tcPr>
                    <a:solidFill>
                      <a:srgbClr val="00A8A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21657645"/>
                  </a:ext>
                </a:extLst>
              </a:tr>
              <a:tr h="424523">
                <a:tc>
                  <a:txBody>
                    <a:bodyPr/>
                    <a:lstStyle/>
                    <a:p>
                      <a:r>
                        <a:rPr lang="en-US" dirty="0"/>
                        <a:t>1345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20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Novel Findings from ‘</a:t>
                      </a:r>
                      <a:r>
                        <a:rPr lang="en-GB" sz="2000" b="1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omic</a:t>
                      </a:r>
                      <a:r>
                        <a:rPr lang="en-GB" sz="20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’ studies</a:t>
                      </a:r>
                      <a:endParaRPr lang="en-AU" sz="20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180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Eva Prescott (DK)</a:t>
                      </a:r>
                      <a:r>
                        <a:rPr lang="en-AU" sz="1800">
                          <a:effectLst/>
                        </a:rPr>
                        <a:t> </a:t>
                      </a:r>
                      <a:endParaRPr lang="en-AU" sz="18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25521220"/>
                  </a:ext>
                </a:extLst>
              </a:tr>
              <a:tr h="424523">
                <a:tc>
                  <a:txBody>
                    <a:bodyPr/>
                    <a:lstStyle/>
                    <a:p>
                      <a:r>
                        <a:rPr lang="en-US" dirty="0"/>
                        <a:t>1407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Angina after PCI and the Contribution of Microvascular Dysfunction</a:t>
                      </a:r>
                      <a:endParaRPr lang="en-AU" sz="20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Rebecca Hannah (UK)</a:t>
                      </a:r>
                      <a:r>
                        <a:rPr lang="en-AU" sz="1800">
                          <a:effectLst/>
                        </a:rPr>
                        <a:t> </a:t>
                      </a:r>
                      <a:endParaRPr lang="en-AU" sz="18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64647273"/>
                  </a:ext>
                </a:extLst>
              </a:tr>
              <a:tr h="424523">
                <a:tc>
                  <a:txBody>
                    <a:bodyPr/>
                    <a:lstStyle/>
                    <a:p>
                      <a:r>
                        <a:rPr lang="en-US" dirty="0"/>
                        <a:t>1429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20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Understanding Mechanisms in Novel Management Approaches</a:t>
                      </a:r>
                      <a:r>
                        <a:rPr lang="en-AU" sz="2000" dirty="0">
                          <a:effectLst/>
                        </a:rPr>
                        <a:t> </a:t>
                      </a:r>
                      <a:endParaRPr lang="en-US" sz="20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18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Odayme</a:t>
                      </a:r>
                      <a:r>
                        <a:rPr lang="en-GB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Quesada (USA)</a:t>
                      </a:r>
                      <a:r>
                        <a:rPr lang="en-AU" sz="1800" dirty="0">
                          <a:effectLst/>
                        </a:rPr>
                        <a:t> </a:t>
                      </a:r>
                      <a:endParaRPr lang="en-US" dirty="0"/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88873988"/>
                  </a:ext>
                </a:extLst>
              </a:tr>
              <a:tr h="424523"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bg1"/>
                          </a:solidFill>
                        </a:rPr>
                        <a:t>1500</a:t>
                      </a:r>
                    </a:p>
                  </a:txBody>
                  <a:tcPr>
                    <a:solidFill>
                      <a:srgbClr val="00A8A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AU" sz="1800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Close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00A8A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bg1"/>
                          </a:solidFill>
                        </a:rPr>
                        <a:t>Noel </a:t>
                      </a:r>
                      <a:r>
                        <a:rPr lang="en-US" dirty="0" err="1">
                          <a:solidFill>
                            <a:schemeClr val="bg1"/>
                          </a:solidFill>
                        </a:rPr>
                        <a:t>Bairey</a:t>
                      </a:r>
                      <a:r>
                        <a:rPr lang="en-US" dirty="0">
                          <a:solidFill>
                            <a:schemeClr val="bg1"/>
                          </a:solidFill>
                        </a:rPr>
                        <a:t> Merz (USA)</a:t>
                      </a:r>
                    </a:p>
                  </a:txBody>
                  <a:tcPr>
                    <a:solidFill>
                      <a:srgbClr val="00A8A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7559279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447899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286</TotalTime>
  <Words>497</Words>
  <Application>Microsoft Macintosh PowerPoint</Application>
  <PresentationFormat>Widescreen</PresentationFormat>
  <Paragraphs>98</Paragraphs>
  <Slides>5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2" baseType="lpstr">
      <vt:lpstr>Aptos</vt:lpstr>
      <vt:lpstr>Arial</vt:lpstr>
      <vt:lpstr>Calibri</vt:lpstr>
      <vt:lpstr>Calibri Light</vt:lpstr>
      <vt:lpstr>Helvetica</vt:lpstr>
      <vt:lpstr>Symbol</vt:lpstr>
      <vt:lpstr>Office Theme</vt:lpstr>
      <vt:lpstr>13th Annual COVADIS Summit  Tuesday 2nd September 2025  Paseo Virgen del Puerto, Madrid  Live &amp; Virtual Summit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</dc:title>
  <dc:creator>John Beltrame</dc:creator>
  <cp:lastModifiedBy>John Beltrame</cp:lastModifiedBy>
  <cp:revision>20</cp:revision>
  <dcterms:created xsi:type="dcterms:W3CDTF">2023-08-19T23:26:44Z</dcterms:created>
  <dcterms:modified xsi:type="dcterms:W3CDTF">2025-08-26T22:43:42Z</dcterms:modified>
</cp:coreProperties>
</file>